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BB031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4647"/>
  </p:normalViewPr>
  <p:slideViewPr>
    <p:cSldViewPr snapToGrid="0" snapToObjects="1" showGuides="1">
      <p:cViewPr varScale="1">
        <p:scale>
          <a:sx n="103" d="100"/>
          <a:sy n="103" d="100"/>
        </p:scale>
        <p:origin x="1278" y="108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5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8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Proper </a:t>
            </a:r>
            <a:r>
              <a:rPr lang="en-CA"/>
              <a:t>IEEE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1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</a:t>
            </a:r>
            <a:br>
              <a:rPr lang="en-US" dirty="0"/>
            </a:br>
            <a:r>
              <a:rPr lang="en-US" dirty="0"/>
              <a:t>bold statement. Bullet </a:t>
            </a:r>
            <a:br>
              <a:rPr lang="en-US" dirty="0"/>
            </a:br>
            <a:r>
              <a:rPr lang="en-US" dirty="0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33A7-5FAF-7E4C-B3D7-17132204F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Gesture Recognition Using the Praxis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ED0D-A202-2C42-8CC0-EE323836B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Literature Review and Discussion of Current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39BAF-497B-114A-ADA3-745184DA3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Rahat Islam</a:t>
            </a:r>
          </a:p>
          <a:p>
            <a:r>
              <a:rPr lang="en-US" dirty="0"/>
              <a:t>Faculty of Engineering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60A7D-2996-BA40-813C-919B89179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August 3</a:t>
            </a:r>
            <a:r>
              <a:rPr lang="en-US" baseline="30000" dirty="0"/>
              <a:t>rd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34139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8BF6DE-1405-44AA-BD23-B5F32C72F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5829" y="1041056"/>
            <a:ext cx="6784646" cy="4775887"/>
          </a:xfrm>
        </p:spPr>
        <p:txBody>
          <a:bodyPr/>
          <a:lstStyle/>
          <a:p>
            <a:r>
              <a:rPr lang="en-CA" dirty="0"/>
              <a:t>Personal Experiment Objective: Developing a model using skeletal data which out-performs the original paper’s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8E5FC-E2FB-446C-A9EF-5E19C8F3343C}"/>
              </a:ext>
            </a:extLst>
          </p:cNvPr>
          <p:cNvSpPr txBox="1"/>
          <p:nvPr/>
        </p:nvSpPr>
        <p:spPr>
          <a:xfrm>
            <a:off x="4741911" y="5454048"/>
            <a:ext cx="514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Accuracy to beat: 90.04%(DLP), 65.98%(Skeletal)</a:t>
            </a:r>
          </a:p>
        </p:txBody>
      </p:sp>
    </p:spTree>
    <p:extLst>
      <p:ext uri="{BB962C8B-B14F-4D97-AF65-F5344CB8AC3E}">
        <p14:creationId xmlns:p14="http://schemas.microsoft.com/office/powerpoint/2010/main" val="3228500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C15F-AAE1-49A5-AA8B-A3354C6C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1EB4-EE90-478A-BACE-B3BBD6BAA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Crop out skeletal Data so that upper body joints are only included</a:t>
            </a:r>
          </a:p>
          <a:p>
            <a:r>
              <a:rPr lang="en-CA" dirty="0"/>
              <a:t>Group individual frames of the actions to provide sequential data(35 timestamps used)</a:t>
            </a:r>
          </a:p>
          <a:p>
            <a:r>
              <a:rPr lang="en-CA" dirty="0"/>
              <a:t>Dataset contains 29 actions performed by each of the 58 patients.</a:t>
            </a:r>
          </a:p>
          <a:p>
            <a:pPr lvl="1"/>
            <a:r>
              <a:rPr lang="en-CA" dirty="0"/>
              <a:t>Data is split into 3 folds (Patients: 1 – 16, 17 – 37, 38 – 58)</a:t>
            </a:r>
          </a:p>
          <a:p>
            <a:pPr lvl="1"/>
            <a:r>
              <a:rPr lang="en-CA" dirty="0"/>
              <a:t>Each fold will be used for 3-fold cross validation (training, validation, testing)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7B365-3915-47C0-8F3D-A8479E76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0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4AE2-BF0A-4E11-A0A2-66A28157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5641F-9DAE-4A1A-B9FE-7BEB9F66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166D-D269-4B68-8CCF-241B0FB837D3}"/>
              </a:ext>
            </a:extLst>
          </p:cNvPr>
          <p:cNvSpPr txBox="1"/>
          <p:nvPr/>
        </p:nvSpPr>
        <p:spPr>
          <a:xfrm>
            <a:off x="623455" y="1371600"/>
            <a:ext cx="9193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Model is first used to classify static and dynamic images separately, and the total accuracy is the average of the two accuracies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Batch Size = 128, timesteps = 35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4F2F7B-DF8C-4B33-A049-203E1799191F}"/>
              </a:ext>
            </a:extLst>
          </p:cNvPr>
          <p:cNvSpPr/>
          <p:nvPr/>
        </p:nvSpPr>
        <p:spPr>
          <a:xfrm>
            <a:off x="301507" y="3133134"/>
            <a:ext cx="1280160" cy="80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19508-EEE0-41BD-8429-883A4984C0D2}"/>
              </a:ext>
            </a:extLst>
          </p:cNvPr>
          <p:cNvSpPr/>
          <p:nvPr/>
        </p:nvSpPr>
        <p:spPr>
          <a:xfrm>
            <a:off x="2231967" y="3133134"/>
            <a:ext cx="1100051" cy="805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LSTM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CF7FB-4DA8-4B64-91D8-0B016FBE1B3E}"/>
              </a:ext>
            </a:extLst>
          </p:cNvPr>
          <p:cNvSpPr/>
          <p:nvPr/>
        </p:nvSpPr>
        <p:spPr>
          <a:xfrm>
            <a:off x="3809828" y="3133134"/>
            <a:ext cx="1100050" cy="805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LSTM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754072-27B4-4B54-A422-C9783850E583}"/>
              </a:ext>
            </a:extLst>
          </p:cNvPr>
          <p:cNvSpPr/>
          <p:nvPr/>
        </p:nvSpPr>
        <p:spPr>
          <a:xfrm>
            <a:off x="5372792" y="3133134"/>
            <a:ext cx="1571106" cy="80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Batch Normalization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7AD99B-DE93-496B-AA47-7335FEE63263}"/>
              </a:ext>
            </a:extLst>
          </p:cNvPr>
          <p:cNvSpPr/>
          <p:nvPr/>
        </p:nvSpPr>
        <p:spPr>
          <a:xfrm>
            <a:off x="8973589" y="3133134"/>
            <a:ext cx="1120145" cy="805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Dense</a:t>
            </a:r>
          </a:p>
          <a:p>
            <a:pPr algn="ctr"/>
            <a:r>
              <a:rPr lang="en-CA" dirty="0"/>
              <a:t>(relu)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6DEFB-3E44-41B7-B213-FB7808FB7CE0}"/>
              </a:ext>
            </a:extLst>
          </p:cNvPr>
          <p:cNvSpPr/>
          <p:nvPr/>
        </p:nvSpPr>
        <p:spPr>
          <a:xfrm>
            <a:off x="7482496" y="3124689"/>
            <a:ext cx="1036320" cy="80581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Dropout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08953-E57E-4350-B3D6-8313E781588E}"/>
              </a:ext>
            </a:extLst>
          </p:cNvPr>
          <p:cNvSpPr/>
          <p:nvPr/>
        </p:nvSpPr>
        <p:spPr>
          <a:xfrm>
            <a:off x="9015502" y="4437161"/>
            <a:ext cx="1036320" cy="805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Dense</a:t>
            </a:r>
          </a:p>
          <a:p>
            <a:pPr algn="ctr"/>
            <a:r>
              <a:rPr lang="en-CA" dirty="0"/>
              <a:t>(relu)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6E2937-C39A-4FED-AE0E-46EA2945FBB9}"/>
              </a:ext>
            </a:extLst>
          </p:cNvPr>
          <p:cNvSpPr/>
          <p:nvPr/>
        </p:nvSpPr>
        <p:spPr>
          <a:xfrm>
            <a:off x="7585361" y="4437161"/>
            <a:ext cx="1036320" cy="80581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Dropout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8F23FB-3CCE-422B-8E23-B5145514D386}"/>
              </a:ext>
            </a:extLst>
          </p:cNvPr>
          <p:cNvSpPr/>
          <p:nvPr/>
        </p:nvSpPr>
        <p:spPr>
          <a:xfrm>
            <a:off x="5832760" y="4437161"/>
            <a:ext cx="1036320" cy="805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Dense</a:t>
            </a:r>
          </a:p>
          <a:p>
            <a:pPr algn="ctr"/>
            <a:r>
              <a:rPr lang="en-CA" dirty="0"/>
              <a:t>(relu)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0A1105-DB75-421C-8346-A76C916C5960}"/>
              </a:ext>
            </a:extLst>
          </p:cNvPr>
          <p:cNvSpPr/>
          <p:nvPr/>
        </p:nvSpPr>
        <p:spPr>
          <a:xfrm>
            <a:off x="3785464" y="4437161"/>
            <a:ext cx="1571106" cy="8058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Batch Normalization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21B230-C896-4283-B1C3-A3BA72A31475}"/>
              </a:ext>
            </a:extLst>
          </p:cNvPr>
          <p:cNvSpPr/>
          <p:nvPr/>
        </p:nvSpPr>
        <p:spPr>
          <a:xfrm>
            <a:off x="2081353" y="4437161"/>
            <a:ext cx="1280160" cy="805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Dense</a:t>
            </a:r>
          </a:p>
          <a:p>
            <a:pPr algn="ctr"/>
            <a:r>
              <a:rPr lang="en-CA" dirty="0"/>
              <a:t>(SoftMax)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80CF3-96AC-45F1-B210-22151C9852F1}"/>
              </a:ext>
            </a:extLst>
          </p:cNvPr>
          <p:cNvSpPr/>
          <p:nvPr/>
        </p:nvSpPr>
        <p:spPr>
          <a:xfrm>
            <a:off x="390231" y="4437161"/>
            <a:ext cx="1280160" cy="80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Output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A73BBF-5F12-47D6-9FDE-164920A136E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581667" y="3536043"/>
            <a:ext cx="65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2773F1-8402-4AEC-A4A6-624A9E1EEEE9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332018" y="3536043"/>
            <a:ext cx="477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D8DCFA-67D7-4A50-8832-9690DA45960A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909878" y="3536043"/>
            <a:ext cx="462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EB187-7740-4B63-AC94-F62ACAFDF3A7}"/>
              </a:ext>
            </a:extLst>
          </p:cNvPr>
          <p:cNvCxnSpPr>
            <a:stCxn id="9" idx="3"/>
          </p:cNvCxnSpPr>
          <p:nvPr/>
        </p:nvCxnSpPr>
        <p:spPr>
          <a:xfrm>
            <a:off x="6943898" y="3536043"/>
            <a:ext cx="495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0C16A-A60B-4D3E-8132-20BAE8BF5796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8518816" y="3527598"/>
            <a:ext cx="454773" cy="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4D200B-49F1-4B3F-AFA6-8AB3BD06455B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9533662" y="3938952"/>
            <a:ext cx="0" cy="49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BEBC97-24AE-4B3D-94B6-30BA5ABEE034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 flipH="1">
            <a:off x="8621681" y="4840070"/>
            <a:ext cx="393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38E1DD-66CB-4C89-9759-309348BE61B5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>
            <a:off x="6869080" y="4840070"/>
            <a:ext cx="716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67D787-A7FD-490B-9F87-8C889100F60D}"/>
              </a:ext>
            </a:extLst>
          </p:cNvPr>
          <p:cNvCxnSpPr>
            <a:stCxn id="14" idx="1"/>
            <a:endCxn id="15" idx="3"/>
          </p:cNvCxnSpPr>
          <p:nvPr/>
        </p:nvCxnSpPr>
        <p:spPr>
          <a:xfrm flipH="1">
            <a:off x="5356570" y="4840070"/>
            <a:ext cx="47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E67A46-8B68-48E4-9CC4-CA12DB23C10B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3361513" y="4840070"/>
            <a:ext cx="423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74FA01-66DC-4EE5-A54C-EE3023CFEF0C}"/>
              </a:ext>
            </a:extLst>
          </p:cNvPr>
          <p:cNvCxnSpPr>
            <a:cxnSpLocks/>
            <a:stCxn id="16" idx="1"/>
            <a:endCxn id="18" idx="3"/>
          </p:cNvCxnSpPr>
          <p:nvPr/>
        </p:nvCxnSpPr>
        <p:spPr>
          <a:xfrm flipH="1">
            <a:off x="1670391" y="4840070"/>
            <a:ext cx="410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1C8AC63-0C91-401D-96C0-6E28305E2B28}"/>
              </a:ext>
            </a:extLst>
          </p:cNvPr>
          <p:cNvSpPr txBox="1"/>
          <p:nvPr/>
        </p:nvSpPr>
        <p:spPr>
          <a:xfrm>
            <a:off x="825639" y="5939813"/>
            <a:ext cx="4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Loss Function: categorical cross entropy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08B79B-F59A-47BB-A844-E6552FFC89CC}"/>
              </a:ext>
            </a:extLst>
          </p:cNvPr>
          <p:cNvSpPr txBox="1"/>
          <p:nvPr/>
        </p:nvSpPr>
        <p:spPr>
          <a:xfrm>
            <a:off x="5356570" y="5939813"/>
            <a:ext cx="42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Optimizer: Adam(Learning Rate = 0.0001)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0830B-8BC3-497B-B7C0-AC0FEB8E7FD6}"/>
              </a:ext>
            </a:extLst>
          </p:cNvPr>
          <p:cNvSpPr txBox="1"/>
          <p:nvPr/>
        </p:nvSpPr>
        <p:spPr>
          <a:xfrm>
            <a:off x="1528039" y="2916710"/>
            <a:ext cx="953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(128, 64, 16)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235485-61C3-4EBA-BA6B-0BCD8FD557E3}"/>
              </a:ext>
            </a:extLst>
          </p:cNvPr>
          <p:cNvSpPr txBox="1"/>
          <p:nvPr/>
        </p:nvSpPr>
        <p:spPr>
          <a:xfrm>
            <a:off x="4750683" y="2863079"/>
            <a:ext cx="80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(128, 256)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5FA94B-7787-489D-8AB1-5A2EC341FE8C}"/>
              </a:ext>
            </a:extLst>
          </p:cNvPr>
          <p:cNvSpPr txBox="1"/>
          <p:nvPr/>
        </p:nvSpPr>
        <p:spPr>
          <a:xfrm>
            <a:off x="6869080" y="2835437"/>
            <a:ext cx="80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(128, 256)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8DD522-7657-438C-8364-BED61DD03493}"/>
              </a:ext>
            </a:extLst>
          </p:cNvPr>
          <p:cNvSpPr txBox="1"/>
          <p:nvPr/>
        </p:nvSpPr>
        <p:spPr>
          <a:xfrm>
            <a:off x="8345624" y="2863079"/>
            <a:ext cx="80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(128, 256)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B088CB-34F4-4FAE-81A3-366B04157BD6}"/>
              </a:ext>
            </a:extLst>
          </p:cNvPr>
          <p:cNvSpPr txBox="1"/>
          <p:nvPr/>
        </p:nvSpPr>
        <p:spPr>
          <a:xfrm>
            <a:off x="9629192" y="4057251"/>
            <a:ext cx="80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(128, 512)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96F1B3-F502-4A81-836B-7C9BF24C1E77}"/>
              </a:ext>
            </a:extLst>
          </p:cNvPr>
          <p:cNvSpPr txBox="1"/>
          <p:nvPr/>
        </p:nvSpPr>
        <p:spPr>
          <a:xfrm>
            <a:off x="8455430" y="5282987"/>
            <a:ext cx="10363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(128, 1024)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F83BAA-397E-467E-988D-D71A0B45EBF9}"/>
              </a:ext>
            </a:extLst>
          </p:cNvPr>
          <p:cNvSpPr txBox="1"/>
          <p:nvPr/>
        </p:nvSpPr>
        <p:spPr>
          <a:xfrm>
            <a:off x="6803620" y="5246044"/>
            <a:ext cx="918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(128, 1024)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3B9136-0D78-4C60-A509-4BA8E02F71A5}"/>
              </a:ext>
            </a:extLst>
          </p:cNvPr>
          <p:cNvSpPr txBox="1"/>
          <p:nvPr/>
        </p:nvSpPr>
        <p:spPr>
          <a:xfrm>
            <a:off x="5270602" y="5313771"/>
            <a:ext cx="11626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(128, 512)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1AF48C-B108-4371-934F-3516CA837E23}"/>
              </a:ext>
            </a:extLst>
          </p:cNvPr>
          <p:cNvSpPr txBox="1"/>
          <p:nvPr/>
        </p:nvSpPr>
        <p:spPr>
          <a:xfrm>
            <a:off x="3193145" y="5299762"/>
            <a:ext cx="918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(128, 512)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8CB577-9F52-41F1-8F35-96EB2AE9C3B4}"/>
              </a:ext>
            </a:extLst>
          </p:cNvPr>
          <p:cNvSpPr txBox="1"/>
          <p:nvPr/>
        </p:nvSpPr>
        <p:spPr>
          <a:xfrm>
            <a:off x="3134669" y="2901574"/>
            <a:ext cx="953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(128, 64, 256)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332E6D-AB8C-404C-9227-E792F141C5C9}"/>
              </a:ext>
            </a:extLst>
          </p:cNvPr>
          <p:cNvSpPr txBox="1"/>
          <p:nvPr/>
        </p:nvSpPr>
        <p:spPr>
          <a:xfrm>
            <a:off x="1313405" y="5299762"/>
            <a:ext cx="918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(128, 15)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9BC92-8423-4C07-8116-879435364FEA}"/>
              </a:ext>
            </a:extLst>
          </p:cNvPr>
          <p:cNvSpPr txBox="1"/>
          <p:nvPr/>
        </p:nvSpPr>
        <p:spPr>
          <a:xfrm>
            <a:off x="301507" y="2528596"/>
            <a:ext cx="296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/>
              <a:t>Single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1050250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083E-DC39-4ADC-B6DA-42932088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Preliminary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F243BB-F672-4E73-9274-985156021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60942"/>
              </p:ext>
            </p:extLst>
          </p:nvPr>
        </p:nvGraphicFramePr>
        <p:xfrm>
          <a:off x="1999944" y="2270259"/>
          <a:ext cx="9244808" cy="282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202">
                  <a:extLst>
                    <a:ext uri="{9D8B030D-6E8A-4147-A177-3AD203B41FA5}">
                      <a16:colId xmlns:a16="http://schemas.microsoft.com/office/drawing/2014/main" val="1364770160"/>
                    </a:ext>
                  </a:extLst>
                </a:gridCol>
                <a:gridCol w="2311202">
                  <a:extLst>
                    <a:ext uri="{9D8B030D-6E8A-4147-A177-3AD203B41FA5}">
                      <a16:colId xmlns:a16="http://schemas.microsoft.com/office/drawing/2014/main" val="421480058"/>
                    </a:ext>
                  </a:extLst>
                </a:gridCol>
                <a:gridCol w="2311202">
                  <a:extLst>
                    <a:ext uri="{9D8B030D-6E8A-4147-A177-3AD203B41FA5}">
                      <a16:colId xmlns:a16="http://schemas.microsoft.com/office/drawing/2014/main" val="3356604272"/>
                    </a:ext>
                  </a:extLst>
                </a:gridCol>
                <a:gridCol w="2311202">
                  <a:extLst>
                    <a:ext uri="{9D8B030D-6E8A-4147-A177-3AD203B41FA5}">
                      <a16:colId xmlns:a16="http://schemas.microsoft.com/office/drawing/2014/main" val="2751830378"/>
                    </a:ext>
                  </a:extLst>
                </a:gridCol>
              </a:tblGrid>
              <a:tr h="705196">
                <a:tc>
                  <a:txBody>
                    <a:bodyPr/>
                    <a:lstStyle/>
                    <a:p>
                      <a:r>
                        <a:rPr lang="en-CA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Fold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712408"/>
                  </a:ext>
                </a:extLst>
              </a:tr>
              <a:tr h="70519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u="sng" dirty="0"/>
                        <a:t>0.535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874115"/>
                  </a:ext>
                </a:extLst>
              </a:tr>
              <a:tr h="70519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u="sng" dirty="0"/>
                        <a:t>0.511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508849"/>
                  </a:ext>
                </a:extLst>
              </a:tr>
              <a:tr h="70519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u="sng" dirty="0"/>
                        <a:t>0.523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927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D7BCB-895E-4B37-A84F-E25BCA9E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9DA20-1F43-4BAE-96AD-8D3B259EDFAB}"/>
              </a:ext>
            </a:extLst>
          </p:cNvPr>
          <p:cNvSpPr txBox="1"/>
          <p:nvPr/>
        </p:nvSpPr>
        <p:spPr>
          <a:xfrm>
            <a:off x="5390512" y="1807367"/>
            <a:ext cx="2617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Fold Used For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4FE23-466A-4FC1-B7B9-6F89EF6C565A}"/>
              </a:ext>
            </a:extLst>
          </p:cNvPr>
          <p:cNvSpPr txBox="1"/>
          <p:nvPr/>
        </p:nvSpPr>
        <p:spPr>
          <a:xfrm>
            <a:off x="391644" y="4403429"/>
            <a:ext cx="184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Average 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1E77C-26EA-472E-A965-B114D318FBAA}"/>
              </a:ext>
            </a:extLst>
          </p:cNvPr>
          <p:cNvSpPr txBox="1"/>
          <p:nvPr/>
        </p:nvSpPr>
        <p:spPr>
          <a:xfrm>
            <a:off x="391643" y="3667474"/>
            <a:ext cx="184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Dynamic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C09D8-880E-42CA-A613-63F39AC79579}"/>
              </a:ext>
            </a:extLst>
          </p:cNvPr>
          <p:cNvSpPr txBox="1"/>
          <p:nvPr/>
        </p:nvSpPr>
        <p:spPr>
          <a:xfrm>
            <a:off x="562628" y="3063860"/>
            <a:ext cx="1879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Static accuracy</a:t>
            </a:r>
          </a:p>
        </p:txBody>
      </p:sp>
    </p:spTree>
    <p:extLst>
      <p:ext uri="{BB962C8B-B14F-4D97-AF65-F5344CB8AC3E}">
        <p14:creationId xmlns:p14="http://schemas.microsoft.com/office/powerpoint/2010/main" val="85545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BE6ED27-2BFE-448C-86E7-2AA28A3DE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63538"/>
            <a:ext cx="5391150" cy="4392613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8D01490-EC21-49A6-93BD-D256D4B4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363538"/>
            <a:ext cx="5391150" cy="43926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B8AF1B-FB9F-4A4D-8B22-1B5A0ABF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Confusion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011DC-C6EA-4265-BAB0-D5E2E1CE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5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00EB-DC10-4E2A-8062-678D278D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 to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D783A-D85C-40D1-B6D9-E5EFAE7A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Address overfitting issues seen during training</a:t>
            </a:r>
          </a:p>
          <a:p>
            <a:r>
              <a:rPr lang="en-CA" dirty="0"/>
              <a:t>Look at better refinements in pre-processing of data</a:t>
            </a:r>
          </a:p>
          <a:p>
            <a:r>
              <a:rPr lang="en-CA" dirty="0"/>
              <a:t>Explore more deep learning models (ex. Temporal Convolutional Networks)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05443-EF6D-4603-ABDE-BFD9CDE0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CDB184B-C914-42F1-99B7-A587D31F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9" y="3743496"/>
            <a:ext cx="4681196" cy="281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311D-E458-424A-9B28-BA96E60C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6EB05-2A21-4DEA-B707-9EF9DA63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[1]</a:t>
            </a:r>
            <a:r>
              <a:rPr lang="en-CA" sz="2800" dirty="0" err="1"/>
              <a:t>Farhood</a:t>
            </a:r>
            <a:r>
              <a:rPr lang="en-CA" sz="2800" dirty="0"/>
              <a:t> </a:t>
            </a:r>
            <a:r>
              <a:rPr lang="en-CA" sz="2800" dirty="0" err="1"/>
              <a:t>Negin</a:t>
            </a:r>
            <a:r>
              <a:rPr lang="en-CA" sz="2800" dirty="0"/>
              <a:t>, Pau Rodriguez &amp; et al., “PRAXIS: Towards Automatic Cognitive Assessment Using Gesture Recognition” in </a:t>
            </a:r>
            <a:r>
              <a:rPr lang="en-CA" sz="2800" i="1" dirty="0"/>
              <a:t>Expert Systems with Applications</a:t>
            </a:r>
            <a:r>
              <a:rPr lang="en-CA" sz="2800" dirty="0"/>
              <a:t>, 2018, vol 106, pp 21-35.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1B227-CF67-4C44-A93F-403AF376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5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4A94-1ABD-6545-B6D6-A7A02CEB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C5CF-7991-D949-9FE0-ECE1373AE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of- PRAXIS: Towards automatic cognitive assessment using gesture recognition</a:t>
            </a:r>
          </a:p>
          <a:p>
            <a:r>
              <a:rPr lang="en-US" dirty="0"/>
              <a:t>Discussion of own experiments and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11DD-06FF-4843-AECC-9251AA82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1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C9244E-D227-4BA9-B2F0-B65272108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9638" y="1041056"/>
            <a:ext cx="7271951" cy="4775887"/>
          </a:xfrm>
        </p:spPr>
        <p:txBody>
          <a:bodyPr/>
          <a:lstStyle/>
          <a:p>
            <a:r>
              <a:rPr lang="en-US" dirty="0"/>
              <a:t>PRAXIS: Towards automatic cognitive assessment using gesture recognition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1CF76-9144-4337-8733-5BE73C15D6A9}"/>
              </a:ext>
            </a:extLst>
          </p:cNvPr>
          <p:cNvSpPr txBox="1"/>
          <p:nvPr/>
        </p:nvSpPr>
        <p:spPr>
          <a:xfrm>
            <a:off x="417368" y="6004585"/>
            <a:ext cx="1068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[1]</a:t>
            </a:r>
            <a:r>
              <a:rPr lang="en-CA" sz="1200" dirty="0" err="1"/>
              <a:t>Farhood</a:t>
            </a:r>
            <a:r>
              <a:rPr lang="en-CA" sz="1200" dirty="0"/>
              <a:t> </a:t>
            </a:r>
            <a:r>
              <a:rPr lang="en-CA" sz="1200" dirty="0" err="1"/>
              <a:t>Negin</a:t>
            </a:r>
            <a:r>
              <a:rPr lang="en-CA" sz="1200" dirty="0"/>
              <a:t>, Pau Rodriguez &amp; et.(2018). PRAXIS: Towards automatic cognitive assessment using gesture recognition. Expert Systems with Applications, Volume 106, Pages 21-35.</a:t>
            </a:r>
          </a:p>
        </p:txBody>
      </p:sp>
    </p:spTree>
    <p:extLst>
      <p:ext uri="{BB962C8B-B14F-4D97-AF65-F5344CB8AC3E}">
        <p14:creationId xmlns:p14="http://schemas.microsoft.com/office/powerpoint/2010/main" val="95258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EB65-3559-4842-A870-2F92B2CE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Praxis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B6B54-B7FB-4AD3-8EBD-EEB6AB8C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The Praxis test is a gesture-based diagnostic test to detect cortical pathologies</a:t>
            </a:r>
          </a:p>
          <a:p>
            <a:endParaRPr lang="en-CA" sz="2400" dirty="0"/>
          </a:p>
          <a:p>
            <a:r>
              <a:rPr lang="en-CA" sz="2400" dirty="0"/>
              <a:t>Test is often skipped because of the time it takes to evaluate the test and look at the test results from an objective point of view</a:t>
            </a:r>
          </a:p>
          <a:p>
            <a:endParaRPr lang="en-CA" sz="2400" dirty="0"/>
          </a:p>
          <a:p>
            <a:r>
              <a:rPr lang="en-CA" sz="2400" dirty="0"/>
              <a:t>The paper proposes a framework which could be used to automate the praxis test using machine learning tactics and decision trees.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4F9B4-BCD6-4BA0-AA4D-AD4534C4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6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6A795-1721-4CA7-A6DC-A908D34D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actions in the Praxis Dataset</a:t>
            </a:r>
          </a:p>
        </p:txBody>
      </p:sp>
      <p:pic>
        <p:nvPicPr>
          <p:cNvPr id="6" name="Content Placeholder 5" descr="A picture containing LEGO, toy, several&#10;&#10;Description automatically generated">
            <a:extLst>
              <a:ext uri="{FF2B5EF4-FFF2-40B4-BE49-F238E27FC236}">
                <a16:creationId xmlns:a16="http://schemas.microsoft.com/office/drawing/2014/main" id="{2B354A37-5920-4361-9D5E-535BE48F1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35928"/>
            <a:ext cx="6780700" cy="49838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7A9D8-D125-4F79-95A9-CB6F7D63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4BE89-4910-45F9-B7AF-0A935BCE73D4}"/>
              </a:ext>
            </a:extLst>
          </p:cNvPr>
          <p:cNvSpPr txBox="1"/>
          <p:nvPr/>
        </p:nvSpPr>
        <p:spPr>
          <a:xfrm>
            <a:off x="4216526" y="1408424"/>
            <a:ext cx="71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C49A2-7D53-4800-9313-2EB15D3E147E}"/>
              </a:ext>
            </a:extLst>
          </p:cNvPr>
          <p:cNvSpPr txBox="1"/>
          <p:nvPr/>
        </p:nvSpPr>
        <p:spPr>
          <a:xfrm>
            <a:off x="4149705" y="3422514"/>
            <a:ext cx="100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Dynamic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1B9ACA-A9E0-4CFC-AD1C-AB7D75519809}"/>
              </a:ext>
            </a:extLst>
          </p:cNvPr>
          <p:cNvCxnSpPr/>
          <p:nvPr/>
        </p:nvCxnSpPr>
        <p:spPr>
          <a:xfrm>
            <a:off x="4931421" y="1574019"/>
            <a:ext cx="721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9DA655-5B54-47B3-8CBB-13DA35E208DF}"/>
              </a:ext>
            </a:extLst>
          </p:cNvPr>
          <p:cNvCxnSpPr/>
          <p:nvPr/>
        </p:nvCxnSpPr>
        <p:spPr>
          <a:xfrm>
            <a:off x="5153891" y="3616036"/>
            <a:ext cx="49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787576-EDE7-42BE-932D-154E5F97DDF9}"/>
              </a:ext>
            </a:extLst>
          </p:cNvPr>
          <p:cNvSpPr txBox="1"/>
          <p:nvPr/>
        </p:nvSpPr>
        <p:spPr>
          <a:xfrm>
            <a:off x="417368" y="6004585"/>
            <a:ext cx="1068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[1]</a:t>
            </a:r>
            <a:r>
              <a:rPr lang="en-CA" sz="1200" dirty="0" err="1"/>
              <a:t>Farhood</a:t>
            </a:r>
            <a:r>
              <a:rPr lang="en-CA" sz="1200" dirty="0"/>
              <a:t> </a:t>
            </a:r>
            <a:r>
              <a:rPr lang="en-CA" sz="1200" dirty="0" err="1"/>
              <a:t>Negin</a:t>
            </a:r>
            <a:r>
              <a:rPr lang="en-CA" sz="1200" dirty="0"/>
              <a:t>, Pau Rodriguez &amp; et al., “PRAXIS: Towards Automatic Cognitive Assessment Using Gesture Recognition” in </a:t>
            </a:r>
            <a:r>
              <a:rPr lang="en-CA" sz="1200" i="1" dirty="0"/>
              <a:t>Expert Systems with Applications</a:t>
            </a:r>
            <a:r>
              <a:rPr lang="en-CA" sz="1200" dirty="0"/>
              <a:t>, 2018, vol 106, pp 21-35.</a:t>
            </a:r>
          </a:p>
        </p:txBody>
      </p:sp>
    </p:spTree>
    <p:extLst>
      <p:ext uri="{BB962C8B-B14F-4D97-AF65-F5344CB8AC3E}">
        <p14:creationId xmlns:p14="http://schemas.microsoft.com/office/powerpoint/2010/main" val="311298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7D28AB3-7757-4FB0-A7B3-D5CDB0495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838" y="2384426"/>
            <a:ext cx="4072015" cy="3359670"/>
          </a:xfrm>
          <a:prstGeom prst="rect">
            <a:avLst/>
          </a:prstGeom>
        </p:spPr>
      </p:pic>
      <p:pic>
        <p:nvPicPr>
          <p:cNvPr id="8" name="Picture 7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40D83EBA-15D9-40FE-9498-C71795D8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188" y="2384425"/>
            <a:ext cx="4167641" cy="3359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10EA2-C89F-454B-A188-D5E0633C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84" y="1433978"/>
            <a:ext cx="6456016" cy="586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97D5D-FFE4-4667-9865-B494C3CC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Data Available From the Praxis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4639-5029-4022-821A-ABE374CE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C547D4-54FE-4B4C-BD81-834513F01D01}"/>
              </a:ext>
            </a:extLst>
          </p:cNvPr>
          <p:cNvSpPr txBox="1"/>
          <p:nvPr/>
        </p:nvSpPr>
        <p:spPr>
          <a:xfrm>
            <a:off x="417368" y="6004585"/>
            <a:ext cx="1068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[1]</a:t>
            </a:r>
            <a:r>
              <a:rPr lang="en-CA" sz="1200" dirty="0" err="1"/>
              <a:t>Farhood</a:t>
            </a:r>
            <a:r>
              <a:rPr lang="en-CA" sz="1200" dirty="0"/>
              <a:t> </a:t>
            </a:r>
            <a:r>
              <a:rPr lang="en-CA" sz="1200" dirty="0" err="1"/>
              <a:t>Negin</a:t>
            </a:r>
            <a:r>
              <a:rPr lang="en-CA" sz="1200" dirty="0"/>
              <a:t>, Pau Rodriguez &amp; et al., “PRAXIS: Towards Automatic Cognitive Assessment Using Gesture Recognition” in </a:t>
            </a:r>
            <a:r>
              <a:rPr lang="en-CA" sz="1200" i="1" dirty="0"/>
              <a:t>Expert Systems with Applications</a:t>
            </a:r>
            <a:r>
              <a:rPr lang="en-CA" sz="1200" dirty="0"/>
              <a:t>, 2018, vol 106, pp 21-35.</a:t>
            </a:r>
          </a:p>
        </p:txBody>
      </p:sp>
    </p:spTree>
    <p:extLst>
      <p:ext uri="{BB962C8B-B14F-4D97-AF65-F5344CB8AC3E}">
        <p14:creationId xmlns:p14="http://schemas.microsoft.com/office/powerpoint/2010/main" val="26685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DEB1-3FA1-48AE-BA39-D021F61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Proposed Methodologies Used In Gesture Recognition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E2D534DB-A3D1-474C-A989-AF6730B80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362" y="1773238"/>
            <a:ext cx="9328502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6D219-9244-43DD-82F1-9F44658F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BAD2F8-EE03-4063-9F2E-52A213B1AB3F}"/>
              </a:ext>
            </a:extLst>
          </p:cNvPr>
          <p:cNvSpPr txBox="1"/>
          <p:nvPr/>
        </p:nvSpPr>
        <p:spPr>
          <a:xfrm>
            <a:off x="417368" y="6004585"/>
            <a:ext cx="1068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[1]</a:t>
            </a:r>
            <a:r>
              <a:rPr lang="en-CA" sz="1200" dirty="0" err="1"/>
              <a:t>Farhood</a:t>
            </a:r>
            <a:r>
              <a:rPr lang="en-CA" sz="1200" dirty="0"/>
              <a:t> </a:t>
            </a:r>
            <a:r>
              <a:rPr lang="en-CA" sz="1200" dirty="0" err="1"/>
              <a:t>Negin</a:t>
            </a:r>
            <a:r>
              <a:rPr lang="en-CA" sz="1200" dirty="0"/>
              <a:t>, Pau Rodriguez &amp; et al., “PRAXIS: Towards Automatic Cognitive Assessment Using Gesture Recognition” in </a:t>
            </a:r>
            <a:r>
              <a:rPr lang="en-CA" sz="1200" i="1" dirty="0"/>
              <a:t>Expert Systems with Applications</a:t>
            </a:r>
            <a:r>
              <a:rPr lang="en-CA" sz="1200" dirty="0"/>
              <a:t>, 2018, vol 106, pp 21-35.</a:t>
            </a:r>
          </a:p>
        </p:txBody>
      </p:sp>
    </p:spTree>
    <p:extLst>
      <p:ext uri="{BB962C8B-B14F-4D97-AF65-F5344CB8AC3E}">
        <p14:creationId xmlns:p14="http://schemas.microsoft.com/office/powerpoint/2010/main" val="90371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650E-9577-4E74-B76A-18A300411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Skeleton Based Method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AE7B8E63-6C38-49BF-9424-10DCFC32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67" y="1657350"/>
            <a:ext cx="6819900" cy="3543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469B4-4F66-492B-A624-C3E6B11C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43951-9FF3-4423-AF7A-BD03C5E961E1}"/>
              </a:ext>
            </a:extLst>
          </p:cNvPr>
          <p:cNvSpPr txBox="1"/>
          <p:nvPr/>
        </p:nvSpPr>
        <p:spPr>
          <a:xfrm>
            <a:off x="7082444" y="1472383"/>
            <a:ext cx="408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X-Y coordinates are converted into Euclidean distances and polar coordinates </a:t>
            </a:r>
          </a:p>
        </p:txBody>
      </p:sp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B7E137C4-7316-467C-AE32-7E66C1237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18" y="2278698"/>
            <a:ext cx="3667125" cy="647700"/>
          </a:xfrm>
          <a:prstGeom prst="rect">
            <a:avLst/>
          </a:prstGeom>
        </p:spPr>
      </p:pic>
      <p:pic>
        <p:nvPicPr>
          <p:cNvPr id="11" name="Picture 10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E2FC7729-1EC6-495E-8954-557B2E27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444" y="3081409"/>
            <a:ext cx="3228975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B662F2-85A6-4F3E-A9D5-23776286CF45}"/>
              </a:ext>
            </a:extLst>
          </p:cNvPr>
          <p:cNvSpPr txBox="1"/>
          <p:nvPr/>
        </p:nvSpPr>
        <p:spPr>
          <a:xfrm>
            <a:off x="7082444" y="3742348"/>
            <a:ext cx="337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SVM classifier is used in the end for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08CCE-8EBA-44AD-A929-EF5D4DA98D7E}"/>
              </a:ext>
            </a:extLst>
          </p:cNvPr>
          <p:cNvSpPr txBox="1"/>
          <p:nvPr/>
        </p:nvSpPr>
        <p:spPr>
          <a:xfrm>
            <a:off x="417368" y="6004585"/>
            <a:ext cx="1068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[1]</a:t>
            </a:r>
            <a:r>
              <a:rPr lang="en-CA" sz="1200" dirty="0" err="1"/>
              <a:t>Farhood</a:t>
            </a:r>
            <a:r>
              <a:rPr lang="en-CA" sz="1200" dirty="0"/>
              <a:t> </a:t>
            </a:r>
            <a:r>
              <a:rPr lang="en-CA" sz="1200" dirty="0" err="1"/>
              <a:t>Negin</a:t>
            </a:r>
            <a:r>
              <a:rPr lang="en-CA" sz="1200" dirty="0"/>
              <a:t>, Pau Rodriguez &amp; et al., “PRAXIS: Towards Automatic Cognitive Assessment Using Gesture Recognition” in </a:t>
            </a:r>
            <a:r>
              <a:rPr lang="en-CA" sz="1200" i="1" dirty="0"/>
              <a:t>Expert Systems with Applications</a:t>
            </a:r>
            <a:r>
              <a:rPr lang="en-CA" sz="1200" dirty="0"/>
              <a:t>, 2018, vol 106, pp 21-35.</a:t>
            </a:r>
          </a:p>
        </p:txBody>
      </p:sp>
    </p:spTree>
    <p:extLst>
      <p:ext uri="{BB962C8B-B14F-4D97-AF65-F5344CB8AC3E}">
        <p14:creationId xmlns:p14="http://schemas.microsoft.com/office/powerpoint/2010/main" val="386413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3B10-E104-4E06-BA05-150F0C3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3C2D04F-C671-4542-861C-A2473037D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702" y="1803818"/>
            <a:ext cx="8086725" cy="2809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631E0-CFF8-4739-B1E9-E2966049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F686B-522E-49FC-BF34-BA29D7F55287}"/>
              </a:ext>
            </a:extLst>
          </p:cNvPr>
          <p:cNvSpPr txBox="1"/>
          <p:nvPr/>
        </p:nvSpPr>
        <p:spPr>
          <a:xfrm>
            <a:off x="417368" y="6004585"/>
            <a:ext cx="10680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[1]</a:t>
            </a:r>
            <a:r>
              <a:rPr lang="en-CA" sz="1200" dirty="0" err="1"/>
              <a:t>Farhood</a:t>
            </a:r>
            <a:r>
              <a:rPr lang="en-CA" sz="1200" dirty="0"/>
              <a:t> </a:t>
            </a:r>
            <a:r>
              <a:rPr lang="en-CA" sz="1200" dirty="0" err="1"/>
              <a:t>Negin</a:t>
            </a:r>
            <a:r>
              <a:rPr lang="en-CA" sz="1200" dirty="0"/>
              <a:t>, Pau Rodriguez &amp; et al., “PRAXIS: Towards Automatic Cognitive Assessment Using Gesture Recognition” in </a:t>
            </a:r>
            <a:r>
              <a:rPr lang="en-CA" sz="1200" i="1" dirty="0"/>
              <a:t>Expert Systems with Applications</a:t>
            </a:r>
            <a:r>
              <a:rPr lang="en-CA" sz="1200" dirty="0"/>
              <a:t>, 2018, vol 106, pp 21-35.</a:t>
            </a:r>
          </a:p>
        </p:txBody>
      </p:sp>
    </p:spTree>
    <p:extLst>
      <p:ext uri="{BB962C8B-B14F-4D97-AF65-F5344CB8AC3E}">
        <p14:creationId xmlns:p14="http://schemas.microsoft.com/office/powerpoint/2010/main" val="1373227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D735855909F14FB6250141B48BB436" ma:contentTypeVersion="0" ma:contentTypeDescription="Create a new document." ma:contentTypeScope="" ma:versionID="2668d068a3d15d27978d94907a5ce0c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B082F3-D39D-4FDC-94C3-349297922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99568D1-9CD6-4DD2-BE7F-4D4E9CED01F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Flourish - Widescreen</Template>
  <TotalTime>1930</TotalTime>
  <Words>743</Words>
  <Application>Microsoft Office PowerPoint</Application>
  <PresentationFormat>Widescreen</PresentationFormat>
  <Paragraphs>117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Gesture Recognition Using the Praxis Dataset</vt:lpstr>
      <vt:lpstr>Agenda</vt:lpstr>
      <vt:lpstr>PowerPoint Presentation</vt:lpstr>
      <vt:lpstr>The Praxis Test</vt:lpstr>
      <vt:lpstr>Types of actions in the Praxis Dataset</vt:lpstr>
      <vt:lpstr>Types of Data Available From the Praxis Dataset</vt:lpstr>
      <vt:lpstr>Proposed Methodologies Used In Gesture Recognition</vt:lpstr>
      <vt:lpstr>Skeleton Based Method</vt:lpstr>
      <vt:lpstr>Results</vt:lpstr>
      <vt:lpstr>PowerPoint Presentation</vt:lpstr>
      <vt:lpstr>Data Pre-processing</vt:lpstr>
      <vt:lpstr>Model Used</vt:lpstr>
      <vt:lpstr> Preliminary Results</vt:lpstr>
      <vt:lpstr>Confusion Matrices</vt:lpstr>
      <vt:lpstr>Work to be done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Recognition Using the Praxis Dataset</dc:title>
  <dc:creator>Rahat</dc:creator>
  <cp:lastModifiedBy>Rahat</cp:lastModifiedBy>
  <cp:revision>5</cp:revision>
  <dcterms:created xsi:type="dcterms:W3CDTF">2021-08-03T02:27:27Z</dcterms:created>
  <dcterms:modified xsi:type="dcterms:W3CDTF">2021-08-31T07:30:12Z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0x010100D3D735855909F14FB6250141B48BB436</vt:lpwstr>
  </property>
</Properties>
</file>